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3" r:id="rId4"/>
    <p:sldId id="264" r:id="rId5"/>
    <p:sldId id="265" r:id="rId6"/>
    <p:sldId id="266" r:id="rId7"/>
    <p:sldId id="257" r:id="rId8"/>
    <p:sldId id="258"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64" d="100"/>
          <a:sy n="64" d="100"/>
        </p:scale>
        <p:origin x="101"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9A44D4-97D9-42D3-BACD-13CA6CE4EF02}"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7216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A44D4-97D9-42D3-BACD-13CA6CE4EF02}"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751568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A44D4-97D9-42D3-BACD-13CA6CE4EF02}"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391169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A44D4-97D9-42D3-BACD-13CA6CE4EF02}"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445511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9A44D4-97D9-42D3-BACD-13CA6CE4EF02}" type="datetimeFigureOut">
              <a:rPr lang="en-US" smtClean="0"/>
              <a:t>11/28/2016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283852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9A44D4-97D9-42D3-BACD-13CA6CE4EF02}"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426975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9A44D4-97D9-42D3-BACD-13CA6CE4EF02}" type="datetimeFigureOut">
              <a:rPr lang="en-US" smtClean="0"/>
              <a:t>11/28/2016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2358019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9A44D4-97D9-42D3-BACD-13CA6CE4EF02}" type="datetimeFigureOut">
              <a:rPr lang="en-US" smtClean="0"/>
              <a:t>11/28/2016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321876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9A44D4-97D9-42D3-BACD-13CA6CE4EF02}" type="datetimeFigureOut">
              <a:rPr lang="en-US" smtClean="0"/>
              <a:t>11/28/2016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175771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A44D4-97D9-42D3-BACD-13CA6CE4EF02}"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297672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A44D4-97D9-42D3-BACD-13CA6CE4EF02}" type="datetimeFigureOut">
              <a:rPr lang="en-US" smtClean="0"/>
              <a:t>11/28/2016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F46F5-BCED-48AC-B76D-0CD9DF11DF3A}" type="slidenum">
              <a:rPr lang="en-US" smtClean="0"/>
              <a:t>‹#›</a:t>
            </a:fld>
            <a:endParaRPr lang="en-US"/>
          </a:p>
        </p:txBody>
      </p:sp>
    </p:spTree>
    <p:extLst>
      <p:ext uri="{BB962C8B-B14F-4D97-AF65-F5344CB8AC3E}">
        <p14:creationId xmlns:p14="http://schemas.microsoft.com/office/powerpoint/2010/main" val="191486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9A44D4-97D9-42D3-BACD-13CA6CE4EF02}" type="datetimeFigureOut">
              <a:rPr lang="en-US" smtClean="0"/>
              <a:t>11/28/2016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F46F5-BCED-48AC-B76D-0CD9DF11DF3A}" type="slidenum">
              <a:rPr lang="en-US" smtClean="0"/>
              <a:t>‹#›</a:t>
            </a:fld>
            <a:endParaRPr lang="en-US"/>
          </a:p>
        </p:txBody>
      </p:sp>
    </p:spTree>
    <p:extLst>
      <p:ext uri="{BB962C8B-B14F-4D97-AF65-F5344CB8AC3E}">
        <p14:creationId xmlns:p14="http://schemas.microsoft.com/office/powerpoint/2010/main" val="2138415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0" y="4343128"/>
            <a:ext cx="12192000" cy="1754326"/>
          </a:xfrm>
          <a:prstGeom prst="rect">
            <a:avLst/>
          </a:prstGeom>
          <a:noFill/>
        </p:spPr>
        <p:txBody>
          <a:bodyPr wrap="square" rtlCol="0" anchor="ctr">
            <a:spAutoFit/>
          </a:bodyPr>
          <a:lstStyle/>
          <a:p>
            <a:pPr algn="ctr"/>
            <a:r>
              <a:rPr lang="en-US" sz="5400" dirty="0" smtClean="0">
                <a:solidFill>
                  <a:schemeClr val="bg1"/>
                </a:solidFill>
                <a:effectLst>
                  <a:outerShdw blurRad="50800" dist="63500" dir="8100000" algn="tr" rotWithShape="0">
                    <a:prstClr val="black">
                      <a:alpha val="40000"/>
                    </a:prstClr>
                  </a:outerShdw>
                </a:effectLst>
                <a:latin typeface="Franklin Gothic Heavy" panose="020B0903020102020204" pitchFamily="34" charset="0"/>
              </a:rPr>
              <a:t>USING LOCAL BUSINESSES TO FIND THE NEXT HOT NEIGHBORHOODS</a:t>
            </a:r>
            <a:endParaRPr lang="en-US" sz="5400" dirty="0">
              <a:solidFill>
                <a:schemeClr val="bg1"/>
              </a:solidFill>
              <a:effectLst>
                <a:outerShdw blurRad="50800" dist="63500" dir="8100000" algn="tr" rotWithShape="0">
                  <a:prstClr val="black">
                    <a:alpha val="40000"/>
                  </a:prstClr>
                </a:outerShdw>
              </a:effectLst>
              <a:latin typeface="Franklin Gothic Heavy" panose="020B0903020102020204" pitchFamily="34" charset="0"/>
            </a:endParaRPr>
          </a:p>
        </p:txBody>
      </p:sp>
    </p:spTree>
    <p:extLst>
      <p:ext uri="{BB962C8B-B14F-4D97-AF65-F5344CB8AC3E}">
        <p14:creationId xmlns:p14="http://schemas.microsoft.com/office/powerpoint/2010/main" val="1089180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THE STARBUCKS EFFECT</a:t>
            </a:r>
            <a:endParaRPr lang="en-US" sz="4400" dirty="0">
              <a:latin typeface="Arial Black" panose="020B0A04020102020204" pitchFamily="34" charset="0"/>
            </a:endParaRPr>
          </a:p>
        </p:txBody>
      </p:sp>
      <p:sp>
        <p:nvSpPr>
          <p:cNvPr id="5" name="TextBox 4"/>
          <p:cNvSpPr txBox="1"/>
          <p:nvPr/>
        </p:nvSpPr>
        <p:spPr>
          <a:xfrm>
            <a:off x="0" y="1454666"/>
            <a:ext cx="12192000" cy="4893647"/>
          </a:xfrm>
          <a:prstGeom prst="rect">
            <a:avLst/>
          </a:prstGeom>
          <a:noFill/>
        </p:spPr>
        <p:txBody>
          <a:bodyPr wrap="square" lIns="457200" rIns="457200" rtlCol="0" anchor="t">
            <a:spAutoFit/>
          </a:bodyPr>
          <a:lstStyle/>
          <a:p>
            <a:r>
              <a:rPr lang="en-US" sz="2400" dirty="0" smtClean="0">
                <a:latin typeface="Futura Std Book" panose="020B0502020204020303" pitchFamily="34" charset="0"/>
              </a:rPr>
              <a:t>The rise of upscale neighborhoods is often associated with incoming small retail businesses such as small eateries, cafes, and other upscale shops.  Some have termed attributed “the Starbucks effect” to, among other things, the gentrification and establishment of new desirable neighborhoods, which lead to higher home values and rents in those areas.  </a:t>
            </a:r>
            <a:r>
              <a:rPr lang="en-US" sz="2400" dirty="0" smtClean="0">
                <a:solidFill>
                  <a:srgbClr val="C00000"/>
                </a:solidFill>
                <a:latin typeface="Futura Std Book" panose="020B0502020204020303" pitchFamily="34" charset="0"/>
              </a:rPr>
              <a:t>But what types of businesses are these specifically?</a:t>
            </a:r>
          </a:p>
          <a:p>
            <a:endParaRPr lang="en-US" sz="2400" dirty="0">
              <a:latin typeface="Futura Std Book" panose="020B0502020204020303" pitchFamily="34" charset="0"/>
            </a:endParaRPr>
          </a:p>
          <a:p>
            <a:r>
              <a:rPr lang="en-US" sz="2400" dirty="0" smtClean="0">
                <a:latin typeface="Futura Std Book" panose="020B0502020204020303" pitchFamily="34" charset="0"/>
              </a:rPr>
              <a:t>Many home buyers and renters looking for a place to settle down often look for indicators to find the next hot neighborhoods where they live.</a:t>
            </a:r>
          </a:p>
          <a:p>
            <a:endParaRPr lang="en-US" sz="2400" dirty="0">
              <a:latin typeface="Futura Std Book" panose="020B0502020204020303" pitchFamily="34" charset="0"/>
            </a:endParaRPr>
          </a:p>
          <a:p>
            <a:r>
              <a:rPr lang="en-US" sz="2400" b="1" dirty="0" smtClean="0">
                <a:latin typeface="Futura Std Book" panose="020B0502020204020303" pitchFamily="34" charset="0"/>
              </a:rPr>
              <a:t>The Problem:</a:t>
            </a:r>
          </a:p>
          <a:p>
            <a:r>
              <a:rPr lang="en-US" sz="2400" dirty="0" smtClean="0">
                <a:latin typeface="Futura Std Book" panose="020B0502020204020303" pitchFamily="34" charset="0"/>
              </a:rPr>
              <a:t>What are the types of stores which correlate highly with rising home values and rents?  Using these various store types, find a regression model which may be appropriate in predicting their impact.</a:t>
            </a:r>
            <a:endParaRPr lang="en-US" sz="2400" dirty="0">
              <a:latin typeface="Futura Std Book" panose="020B0502020204020303" pitchFamily="34" charset="0"/>
            </a:endParaRPr>
          </a:p>
        </p:txBody>
      </p:sp>
    </p:spTree>
    <p:extLst>
      <p:ext uri="{BB962C8B-B14F-4D97-AF65-F5344CB8AC3E}">
        <p14:creationId xmlns:p14="http://schemas.microsoft.com/office/powerpoint/2010/main" val="2176225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USING DATA TO TEST A HYPOTHESIS</a:t>
            </a:r>
            <a:endParaRPr lang="en-US" sz="4400" dirty="0">
              <a:latin typeface="Arial Black" panose="020B0A04020102020204" pitchFamily="34" charset="0"/>
            </a:endParaRPr>
          </a:p>
        </p:txBody>
      </p:sp>
      <p:sp>
        <p:nvSpPr>
          <p:cNvPr id="5" name="TextBox 4"/>
          <p:cNvSpPr txBox="1"/>
          <p:nvPr/>
        </p:nvSpPr>
        <p:spPr>
          <a:xfrm>
            <a:off x="0" y="1454666"/>
            <a:ext cx="12192000" cy="4524315"/>
          </a:xfrm>
          <a:prstGeom prst="rect">
            <a:avLst/>
          </a:prstGeom>
          <a:noFill/>
        </p:spPr>
        <p:txBody>
          <a:bodyPr wrap="square" lIns="457200" rIns="457200" rtlCol="0" anchor="t">
            <a:spAutoFit/>
          </a:bodyPr>
          <a:lstStyle/>
          <a:p>
            <a:r>
              <a:rPr lang="en-US" sz="2400" dirty="0" smtClean="0">
                <a:latin typeface="Futura Std Book" panose="020B0502020204020303" pitchFamily="34" charset="0"/>
              </a:rPr>
              <a:t>Information about individual and categories of retail businesses can be compiled from Yelp’s API for a given local area.  This can be combined with trended home pricing data from a variety of sources at this zip-code level, including Zillow.</a:t>
            </a:r>
          </a:p>
          <a:p>
            <a:endParaRPr lang="en-US" sz="2400" dirty="0">
              <a:latin typeface="Futura Std Book" panose="020B0502020204020303" pitchFamily="34" charset="0"/>
            </a:endParaRPr>
          </a:p>
          <a:p>
            <a:r>
              <a:rPr lang="en-US" sz="2400" b="1" dirty="0" smtClean="0">
                <a:latin typeface="Futura Std Book" panose="020B0502020204020303" pitchFamily="34" charset="0"/>
              </a:rPr>
              <a:t>The Hypothesis:</a:t>
            </a:r>
          </a:p>
          <a:p>
            <a:r>
              <a:rPr lang="en-US" sz="2400" dirty="0" smtClean="0">
                <a:latin typeface="Futura Std Book" panose="020B0502020204020303" pitchFamily="34" charset="0"/>
              </a:rPr>
              <a:t>Cafes like Starbucks are highly correlated with nearby home values.  Meanwhile, specialty grocers such as Trader Joe’s and Whole Foods also exhibit positive correlation.  Meanwhile, the existence of big box department stores such as Macy’s and Walmart have little affect on local real estate markets.</a:t>
            </a:r>
          </a:p>
          <a:p>
            <a:endParaRPr lang="en-US" sz="2400" dirty="0">
              <a:latin typeface="Futura Std Book" panose="020B0502020204020303" pitchFamily="34" charset="0"/>
            </a:endParaRPr>
          </a:p>
          <a:p>
            <a:r>
              <a:rPr lang="en-US" sz="2400" b="1" dirty="0" smtClean="0">
                <a:latin typeface="Futura Std Book" panose="020B0502020204020303" pitchFamily="34" charset="0"/>
              </a:rPr>
              <a:t>Bonus:</a:t>
            </a:r>
          </a:p>
          <a:p>
            <a:r>
              <a:rPr lang="en-US" sz="2400" dirty="0" smtClean="0">
                <a:latin typeface="Futura Std Book" panose="020B0502020204020303" pitchFamily="34" charset="0"/>
              </a:rPr>
              <a:t>Include research on geolocation and the reach of these types of business.</a:t>
            </a:r>
            <a:endParaRPr lang="en-US" sz="2400" dirty="0">
              <a:latin typeface="Futura Std Book" panose="020B0502020204020303" pitchFamily="34" charset="0"/>
            </a:endParaRPr>
          </a:p>
        </p:txBody>
      </p:sp>
    </p:spTree>
    <p:extLst>
      <p:ext uri="{BB962C8B-B14F-4D97-AF65-F5344CB8AC3E}">
        <p14:creationId xmlns:p14="http://schemas.microsoft.com/office/powerpoint/2010/main" val="2091471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89242" cy="6858000"/>
          </a:xfrm>
          <a:prstGeom prst="rect">
            <a:avLst/>
          </a:prstGeom>
        </p:spPr>
      </p:pic>
      <p:sp>
        <p:nvSpPr>
          <p:cNvPr id="5" name="TextBox 4"/>
          <p:cNvSpPr txBox="1"/>
          <p:nvPr/>
        </p:nvSpPr>
        <p:spPr>
          <a:xfrm>
            <a:off x="0" y="4343128"/>
            <a:ext cx="12192000" cy="1754326"/>
          </a:xfrm>
          <a:prstGeom prst="rect">
            <a:avLst/>
          </a:prstGeom>
          <a:noFill/>
        </p:spPr>
        <p:txBody>
          <a:bodyPr wrap="square" rtlCol="0" anchor="ctr">
            <a:spAutoFit/>
          </a:bodyPr>
          <a:lstStyle/>
          <a:p>
            <a:pPr algn="ctr"/>
            <a:r>
              <a:rPr lang="en-US" sz="5400" dirty="0" smtClean="0">
                <a:solidFill>
                  <a:schemeClr val="bg1"/>
                </a:solidFill>
                <a:effectLst>
                  <a:outerShdw blurRad="50800" dist="63500" dir="8100000" algn="tr" rotWithShape="0">
                    <a:prstClr val="black">
                      <a:alpha val="40000"/>
                    </a:prstClr>
                  </a:outerShdw>
                </a:effectLst>
                <a:latin typeface="Franklin Gothic Heavy" panose="020B0903020102020204" pitchFamily="34" charset="0"/>
              </a:rPr>
              <a:t>USING PRODUCT FEATURES TO MEASURE CONSUMER SATISFACTION</a:t>
            </a:r>
            <a:endParaRPr lang="en-US" sz="5400" dirty="0">
              <a:solidFill>
                <a:schemeClr val="bg1"/>
              </a:solidFill>
              <a:effectLst>
                <a:outerShdw blurRad="50800" dist="63500" dir="8100000" algn="tr" rotWithShape="0">
                  <a:prstClr val="black">
                    <a:alpha val="40000"/>
                  </a:prstClr>
                </a:outerShdw>
              </a:effectLst>
              <a:latin typeface="Franklin Gothic Heavy" panose="020B0903020102020204" pitchFamily="34" charset="0"/>
            </a:endParaRPr>
          </a:p>
        </p:txBody>
      </p:sp>
      <p:grpSp>
        <p:nvGrpSpPr>
          <p:cNvPr id="14" name="Group 13"/>
          <p:cNvGrpSpPr/>
          <p:nvPr/>
        </p:nvGrpSpPr>
        <p:grpSpPr>
          <a:xfrm>
            <a:off x="6725654" y="3429000"/>
            <a:ext cx="4452491" cy="737597"/>
            <a:chOff x="5799222" y="1708287"/>
            <a:chExt cx="4452491" cy="737597"/>
          </a:xfrm>
        </p:grpSpPr>
        <p:sp>
          <p:nvSpPr>
            <p:cNvPr id="8" name="5-Point Star 7"/>
            <p:cNvSpPr/>
            <p:nvPr/>
          </p:nvSpPr>
          <p:spPr>
            <a:xfrm>
              <a:off x="5799222" y="1714364"/>
              <a:ext cx="822960" cy="731520"/>
            </a:xfrm>
            <a:prstGeom prst="star5">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6706605" y="1714364"/>
              <a:ext cx="822960" cy="731520"/>
            </a:xfrm>
            <a:prstGeom prst="star5">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7613988" y="1714364"/>
              <a:ext cx="822960" cy="731520"/>
            </a:xfrm>
            <a:prstGeom prst="star5">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8521371" y="1714364"/>
              <a:ext cx="822960" cy="731520"/>
            </a:xfrm>
            <a:prstGeom prst="star5">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9428753" y="1708287"/>
              <a:ext cx="822960" cy="731520"/>
            </a:xfrm>
            <a:prstGeom prst="star5">
              <a:avLst/>
            </a:prstGeom>
            <a:gradFill>
              <a:gsLst>
                <a:gs pos="0">
                  <a:schemeClr val="accent4">
                    <a:lumMod val="75000"/>
                  </a:schemeClr>
                </a:gs>
                <a:gs pos="50000">
                  <a:schemeClr val="accent4">
                    <a:lumMod val="20000"/>
                    <a:lumOff val="80000"/>
                  </a:schemeClr>
                </a:gs>
                <a:gs pos="100000">
                  <a:schemeClr val="bg1"/>
                </a:gs>
              </a:gsLst>
              <a:lin ang="21594000" scaled="0"/>
            </a:gra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2167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PRODUCT FEATURES IN ACTIVEWEAR</a:t>
            </a:r>
            <a:endParaRPr lang="en-US" sz="4400" dirty="0">
              <a:latin typeface="Arial Black" panose="020B0A04020102020204" pitchFamily="34" charset="0"/>
            </a:endParaRPr>
          </a:p>
        </p:txBody>
      </p:sp>
      <p:sp>
        <p:nvSpPr>
          <p:cNvPr id="5" name="TextBox 4"/>
          <p:cNvSpPr txBox="1"/>
          <p:nvPr/>
        </p:nvSpPr>
        <p:spPr>
          <a:xfrm>
            <a:off x="0" y="1454666"/>
            <a:ext cx="12192000" cy="5262979"/>
          </a:xfrm>
          <a:prstGeom prst="rect">
            <a:avLst/>
          </a:prstGeom>
          <a:noFill/>
        </p:spPr>
        <p:txBody>
          <a:bodyPr wrap="square" lIns="457200" rIns="457200" rtlCol="0" anchor="t">
            <a:spAutoFit/>
          </a:bodyPr>
          <a:lstStyle/>
          <a:p>
            <a:r>
              <a:rPr lang="en-US" sz="2400" dirty="0" smtClean="0">
                <a:latin typeface="Futura Std Book" panose="020B0502020204020303" pitchFamily="34" charset="0"/>
              </a:rPr>
              <a:t>Consumers today have a seemingly endless set of choices in performance apparel.  Often decisions come down to some fine and subtle differences in features which are described by the manufacturer.  In apparel, these descriptions are frequently only readily found on the retailer’s product detailed pages.  </a:t>
            </a:r>
            <a:r>
              <a:rPr lang="en-US" sz="2400" dirty="0" smtClean="0">
                <a:solidFill>
                  <a:srgbClr val="C00000"/>
                </a:solidFill>
                <a:latin typeface="Futura Std Book" panose="020B0502020204020303" pitchFamily="34" charset="0"/>
              </a:rPr>
              <a:t>But what types of features are important to consumers?</a:t>
            </a:r>
          </a:p>
          <a:p>
            <a:endParaRPr lang="en-US" sz="2400" dirty="0" smtClean="0">
              <a:latin typeface="Futura Std Book" panose="020B0502020204020303" pitchFamily="34" charset="0"/>
            </a:endParaRPr>
          </a:p>
          <a:p>
            <a:r>
              <a:rPr lang="en-US" sz="2400" dirty="0" smtClean="0">
                <a:latin typeface="Futura Std Book" panose="020B0502020204020303" pitchFamily="34" charset="0"/>
              </a:rPr>
              <a:t>Occasionally, buyers will leave online feedback and ratings for products which can help with understanding consumer preference.</a:t>
            </a:r>
            <a:endParaRPr lang="en-US" sz="2400" dirty="0">
              <a:latin typeface="Futura Std Book" panose="020B0502020204020303" pitchFamily="34" charset="0"/>
            </a:endParaRPr>
          </a:p>
          <a:p>
            <a:endParaRPr lang="en-US" sz="2400" dirty="0">
              <a:latin typeface="Futura Std Book" panose="020B0502020204020303" pitchFamily="34" charset="0"/>
            </a:endParaRPr>
          </a:p>
          <a:p>
            <a:r>
              <a:rPr lang="en-US" sz="2400" b="1" dirty="0" smtClean="0">
                <a:latin typeface="Futura Std Book" panose="020B0502020204020303" pitchFamily="34" charset="0"/>
              </a:rPr>
              <a:t>The Problem:</a:t>
            </a:r>
          </a:p>
          <a:p>
            <a:r>
              <a:rPr lang="en-US" sz="2400" dirty="0" smtClean="0">
                <a:latin typeface="Futura Std Book" panose="020B0502020204020303" pitchFamily="34" charset="0"/>
              </a:rPr>
              <a:t>What are the types of materials and features in performance apparel which resonates well with consumers (i.e. </a:t>
            </a:r>
            <a:r>
              <a:rPr lang="en-US" sz="2400" dirty="0" err="1" smtClean="0">
                <a:latin typeface="Futura Std Book" panose="020B0502020204020303" pitchFamily="34" charset="0"/>
              </a:rPr>
              <a:t>mosture</a:t>
            </a:r>
            <a:r>
              <a:rPr lang="en-US" sz="2400" dirty="0" smtClean="0">
                <a:latin typeface="Futura Std Book" panose="020B0502020204020303" pitchFamily="34" charset="0"/>
              </a:rPr>
              <a:t>-wicking, pockets, thumbholes etc.)?  In which products are they most valuable (</a:t>
            </a:r>
            <a:r>
              <a:rPr lang="en-US" sz="2400" dirty="0" err="1" smtClean="0">
                <a:latin typeface="Futura Std Book" panose="020B0502020204020303" pitchFamily="34" charset="0"/>
              </a:rPr>
              <a:t>i.e</a:t>
            </a:r>
            <a:r>
              <a:rPr lang="en-US" sz="2400" dirty="0" smtClean="0">
                <a:latin typeface="Futura Std Book" panose="020B0502020204020303" pitchFamily="34" charset="0"/>
              </a:rPr>
              <a:t> </a:t>
            </a:r>
            <a:r>
              <a:rPr lang="en-US" sz="2400" dirty="0" err="1" smtClean="0">
                <a:latin typeface="Futura Std Book" panose="020B0502020204020303" pitchFamily="34" charset="0"/>
              </a:rPr>
              <a:t>mens</a:t>
            </a:r>
            <a:r>
              <a:rPr lang="en-US" sz="2400" dirty="0" smtClean="0">
                <a:latin typeface="Futura Std Book" panose="020B0502020204020303" pitchFamily="34" charset="0"/>
              </a:rPr>
              <a:t> versus </a:t>
            </a:r>
            <a:r>
              <a:rPr lang="en-US" sz="2400" dirty="0" err="1" smtClean="0">
                <a:latin typeface="Futura Std Book" panose="020B0502020204020303" pitchFamily="34" charset="0"/>
              </a:rPr>
              <a:t>womens</a:t>
            </a:r>
            <a:r>
              <a:rPr lang="en-US" sz="2400" dirty="0" smtClean="0">
                <a:latin typeface="Futura Std Book" panose="020B0502020204020303" pitchFamily="34" charset="0"/>
              </a:rPr>
              <a:t>, top versus bottoms, etc.)</a:t>
            </a:r>
            <a:endParaRPr lang="en-US" sz="2400" dirty="0">
              <a:latin typeface="Futura Std Book" panose="020B0502020204020303" pitchFamily="34" charset="0"/>
            </a:endParaRPr>
          </a:p>
        </p:txBody>
      </p:sp>
    </p:spTree>
    <p:extLst>
      <p:ext uri="{BB962C8B-B14F-4D97-AF65-F5344CB8AC3E}">
        <p14:creationId xmlns:p14="http://schemas.microsoft.com/office/powerpoint/2010/main" val="972069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USING DATA TO TEST A HYPOTHESIS</a:t>
            </a:r>
            <a:endParaRPr lang="en-US" sz="4400" dirty="0">
              <a:latin typeface="Arial Black" panose="020B0A04020102020204" pitchFamily="34" charset="0"/>
            </a:endParaRPr>
          </a:p>
        </p:txBody>
      </p:sp>
      <p:sp>
        <p:nvSpPr>
          <p:cNvPr id="5" name="TextBox 4"/>
          <p:cNvSpPr txBox="1"/>
          <p:nvPr/>
        </p:nvSpPr>
        <p:spPr>
          <a:xfrm>
            <a:off x="0" y="1454666"/>
            <a:ext cx="12192000" cy="4154984"/>
          </a:xfrm>
          <a:prstGeom prst="rect">
            <a:avLst/>
          </a:prstGeom>
          <a:noFill/>
        </p:spPr>
        <p:txBody>
          <a:bodyPr wrap="square" lIns="457200" rIns="457200" rtlCol="0" anchor="t">
            <a:spAutoFit/>
          </a:bodyPr>
          <a:lstStyle/>
          <a:p>
            <a:r>
              <a:rPr lang="en-US" sz="2400" dirty="0" smtClean="0">
                <a:latin typeface="Futura Std Book" panose="020B0502020204020303" pitchFamily="34" charset="0"/>
              </a:rPr>
              <a:t>Product descriptions and customer reviews of individual products can be scraped using Python’s </a:t>
            </a:r>
            <a:r>
              <a:rPr lang="en-US" sz="2400" dirty="0" err="1" smtClean="0">
                <a:latin typeface="Futura Std Book" panose="020B0502020204020303" pitchFamily="34" charset="0"/>
              </a:rPr>
              <a:t>BeautifulSoup</a:t>
            </a:r>
            <a:r>
              <a:rPr lang="en-US" sz="2400" dirty="0" smtClean="0">
                <a:latin typeface="Futura Std Book" panose="020B0502020204020303" pitchFamily="34" charset="0"/>
              </a:rPr>
              <a:t> and other packages.  Keywords from text can then be parsed and compiled into categories to evaluate whether any specific product features correlate with positive reviews.  Using the same technique, feedback which pertains to poor fit, shipping issues, or other unrelated aspects of the purchase can be removed for the purpose of this analysis.</a:t>
            </a:r>
          </a:p>
          <a:p>
            <a:endParaRPr lang="en-US" sz="2400" dirty="0">
              <a:latin typeface="Futura Std Book" panose="020B0502020204020303" pitchFamily="34" charset="0"/>
            </a:endParaRPr>
          </a:p>
          <a:p>
            <a:r>
              <a:rPr lang="en-US" sz="2400" b="1" dirty="0" smtClean="0">
                <a:latin typeface="Futura Std Book" panose="020B0502020204020303" pitchFamily="34" charset="0"/>
              </a:rPr>
              <a:t>The Hypothesis:</a:t>
            </a:r>
          </a:p>
          <a:p>
            <a:r>
              <a:rPr lang="en-US" sz="2400" dirty="0" smtClean="0">
                <a:latin typeface="Futura Std Book" panose="020B0502020204020303" pitchFamily="34" charset="0"/>
              </a:rPr>
              <a:t>There may be certain product features which consistently aid in high product reviews.  These features may extend to certain categories of products only.</a:t>
            </a:r>
          </a:p>
          <a:p>
            <a:endParaRPr lang="en-US" sz="2400" dirty="0">
              <a:latin typeface="Futura Std Book" panose="020B0502020204020303" pitchFamily="34" charset="0"/>
            </a:endParaRPr>
          </a:p>
        </p:txBody>
      </p:sp>
    </p:spTree>
    <p:extLst>
      <p:ext uri="{BB962C8B-B14F-4D97-AF65-F5344CB8AC3E}">
        <p14:creationId xmlns:p14="http://schemas.microsoft.com/office/powerpoint/2010/main" val="108671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6697" r="5628"/>
          <a:stretch/>
        </p:blipFill>
        <p:spPr>
          <a:xfrm>
            <a:off x="0" y="0"/>
            <a:ext cx="12192000" cy="6858000"/>
          </a:xfrm>
          <a:prstGeom prst="rect">
            <a:avLst/>
          </a:prstGeom>
        </p:spPr>
      </p:pic>
      <p:sp>
        <p:nvSpPr>
          <p:cNvPr id="3" name="TextBox 2"/>
          <p:cNvSpPr txBox="1"/>
          <p:nvPr/>
        </p:nvSpPr>
        <p:spPr>
          <a:xfrm>
            <a:off x="0" y="4343128"/>
            <a:ext cx="12192000" cy="1754326"/>
          </a:xfrm>
          <a:prstGeom prst="rect">
            <a:avLst/>
          </a:prstGeom>
          <a:noFill/>
          <a:effectLst>
            <a:outerShdw blurRad="50800" dist="38100" dir="8100000" algn="tr" rotWithShape="0">
              <a:prstClr val="black">
                <a:alpha val="40000"/>
              </a:prstClr>
            </a:outerShdw>
          </a:effectLst>
        </p:spPr>
        <p:txBody>
          <a:bodyPr wrap="square" rtlCol="0" anchor="ctr">
            <a:spAutoFit/>
          </a:bodyPr>
          <a:lstStyle/>
          <a:p>
            <a:pPr algn="ctr"/>
            <a:r>
              <a:rPr lang="en-US" sz="5400" dirty="0" smtClean="0">
                <a:solidFill>
                  <a:schemeClr val="bg1"/>
                </a:solidFill>
                <a:effectLst>
                  <a:outerShdw blurRad="50800" dist="63500" dir="8100000" algn="tr" rotWithShape="0">
                    <a:prstClr val="black">
                      <a:alpha val="40000"/>
                    </a:prstClr>
                  </a:outerShdw>
                </a:effectLst>
                <a:latin typeface="Franklin Gothic Heavy" panose="020B0903020102020204" pitchFamily="34" charset="0"/>
              </a:rPr>
              <a:t>CHOOSING COLORS FROM</a:t>
            </a:r>
          </a:p>
          <a:p>
            <a:pPr algn="ctr"/>
            <a:r>
              <a:rPr lang="en-US" sz="5400" dirty="0" smtClean="0">
                <a:solidFill>
                  <a:schemeClr val="bg1"/>
                </a:solidFill>
                <a:effectLst>
                  <a:outerShdw blurRad="50800" dist="63500" dir="8100000" algn="tr" rotWithShape="0">
                    <a:prstClr val="black">
                      <a:alpha val="40000"/>
                    </a:prstClr>
                  </a:outerShdw>
                </a:effectLst>
                <a:latin typeface="Franklin Gothic Heavy" panose="020B0903020102020204" pitchFamily="34" charset="0"/>
              </a:rPr>
              <a:t>ACTIVEWEAR IMAGERY</a:t>
            </a:r>
            <a:endParaRPr lang="en-US" sz="5400" dirty="0">
              <a:solidFill>
                <a:schemeClr val="bg1"/>
              </a:solidFill>
              <a:effectLst>
                <a:outerShdw blurRad="50800" dist="63500" dir="8100000" algn="tr" rotWithShape="0">
                  <a:prstClr val="black">
                    <a:alpha val="40000"/>
                  </a:prstClr>
                </a:outerShdw>
              </a:effectLst>
              <a:latin typeface="Franklin Gothic Heavy" panose="020B0903020102020204" pitchFamily="34" charset="0"/>
            </a:endParaRPr>
          </a:p>
        </p:txBody>
      </p:sp>
    </p:spTree>
    <p:extLst>
      <p:ext uri="{BB962C8B-B14F-4D97-AF65-F5344CB8AC3E}">
        <p14:creationId xmlns:p14="http://schemas.microsoft.com/office/powerpoint/2010/main" val="313997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COLORS IN ACTIVEWEAR IMAGERY</a:t>
            </a:r>
            <a:endParaRPr lang="en-US" sz="4400" dirty="0">
              <a:latin typeface="Arial Black" panose="020B0A04020102020204" pitchFamily="34" charset="0"/>
            </a:endParaRPr>
          </a:p>
        </p:txBody>
      </p:sp>
      <p:sp>
        <p:nvSpPr>
          <p:cNvPr id="5" name="TextBox 4"/>
          <p:cNvSpPr txBox="1"/>
          <p:nvPr/>
        </p:nvSpPr>
        <p:spPr>
          <a:xfrm>
            <a:off x="0" y="1454666"/>
            <a:ext cx="12192000" cy="5632311"/>
          </a:xfrm>
          <a:prstGeom prst="rect">
            <a:avLst/>
          </a:prstGeom>
          <a:noFill/>
        </p:spPr>
        <p:txBody>
          <a:bodyPr wrap="square" lIns="457200" rIns="457200" rtlCol="0" anchor="t">
            <a:spAutoFit/>
          </a:bodyPr>
          <a:lstStyle/>
          <a:p>
            <a:r>
              <a:rPr lang="en-US" sz="2400" dirty="0" smtClean="0">
                <a:latin typeface="Futura Std Book" panose="020B0502020204020303" pitchFamily="34" charset="0"/>
              </a:rPr>
              <a:t>Activewear apparel for men and women can be found in almost any set of colors imaginable.  While the plethora of options are options for those who enjoy spending the time to piece together a wardrobe.  </a:t>
            </a:r>
            <a:r>
              <a:rPr lang="en-US" sz="2400" dirty="0" smtClean="0">
                <a:solidFill>
                  <a:srgbClr val="C00000"/>
                </a:solidFill>
                <a:latin typeface="Futura Std Book" panose="020B0502020204020303" pitchFamily="34" charset="0"/>
              </a:rPr>
              <a:t>But for the individual who just wants to blend in while keeping up with current trends, how does one figure out what really are the popular hottest colors of the season (at least in the minds of the fashion stylists?)</a:t>
            </a:r>
          </a:p>
          <a:p>
            <a:endParaRPr lang="en-US" sz="2400" dirty="0">
              <a:latin typeface="Futura Std Book" panose="020B0502020204020303" pitchFamily="34" charset="0"/>
            </a:endParaRPr>
          </a:p>
          <a:p>
            <a:r>
              <a:rPr lang="en-US" sz="2400" dirty="0" smtClean="0">
                <a:latin typeface="Futura Std Book" panose="020B0502020204020303" pitchFamily="34" charset="0"/>
              </a:rPr>
              <a:t>At any given time, current trends in fashion often steer online retailers towards an emphasis on marketing particular color combinations.  One way retail merchandisers can to do this is through the specific selection of colors available for each apparel item.  Another way is through the use of product photo and other artistic imagery online.</a:t>
            </a:r>
          </a:p>
          <a:p>
            <a:endParaRPr lang="en-US" sz="2400" dirty="0">
              <a:latin typeface="Futura Std Book" panose="020B0502020204020303" pitchFamily="34" charset="0"/>
            </a:endParaRPr>
          </a:p>
          <a:p>
            <a:r>
              <a:rPr lang="en-US" sz="2400" b="1" dirty="0" smtClean="0">
                <a:latin typeface="Futura Std Book" panose="020B0502020204020303" pitchFamily="34" charset="0"/>
              </a:rPr>
              <a:t>The Problem:</a:t>
            </a:r>
          </a:p>
          <a:p>
            <a:r>
              <a:rPr lang="en-US" sz="2400" dirty="0" smtClean="0">
                <a:latin typeface="Futura Std Book" panose="020B0502020204020303" pitchFamily="34" charset="0"/>
              </a:rPr>
              <a:t>So what are the current “in” colors in activewear?  Are there any common color combinations?  And are there specific types of products these colors apply to?</a:t>
            </a:r>
            <a:endParaRPr lang="en-US" sz="2400" dirty="0">
              <a:latin typeface="Futura Std Book" panose="020B0502020204020303" pitchFamily="34" charset="0"/>
            </a:endParaRPr>
          </a:p>
        </p:txBody>
      </p:sp>
    </p:spTree>
    <p:extLst>
      <p:ext uri="{BB962C8B-B14F-4D97-AF65-F5344CB8AC3E}">
        <p14:creationId xmlns:p14="http://schemas.microsoft.com/office/powerpoint/2010/main" val="263647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15444"/>
            <a:ext cx="12192000" cy="769441"/>
          </a:xfrm>
          <a:prstGeom prst="rect">
            <a:avLst/>
          </a:prstGeom>
          <a:noFill/>
        </p:spPr>
        <p:txBody>
          <a:bodyPr wrap="square" rtlCol="0" anchor="ctr">
            <a:spAutoFit/>
          </a:bodyPr>
          <a:lstStyle/>
          <a:p>
            <a:pPr algn="ctr"/>
            <a:r>
              <a:rPr lang="en-US" sz="4400" dirty="0" smtClean="0">
                <a:latin typeface="Arial Black" panose="020B0A04020102020204" pitchFamily="34" charset="0"/>
              </a:rPr>
              <a:t>USING DATA TO TEST A HYPOTHESIS</a:t>
            </a:r>
            <a:endParaRPr lang="en-US" sz="4400" dirty="0">
              <a:latin typeface="Arial Black" panose="020B0A04020102020204" pitchFamily="34" charset="0"/>
            </a:endParaRPr>
          </a:p>
        </p:txBody>
      </p:sp>
      <p:sp>
        <p:nvSpPr>
          <p:cNvPr id="5" name="TextBox 4"/>
          <p:cNvSpPr txBox="1"/>
          <p:nvPr/>
        </p:nvSpPr>
        <p:spPr>
          <a:xfrm>
            <a:off x="0" y="1454666"/>
            <a:ext cx="12192000" cy="4154984"/>
          </a:xfrm>
          <a:prstGeom prst="rect">
            <a:avLst/>
          </a:prstGeom>
          <a:noFill/>
        </p:spPr>
        <p:txBody>
          <a:bodyPr wrap="square" lIns="457200" rIns="457200" rtlCol="0" anchor="t">
            <a:spAutoFit/>
          </a:bodyPr>
          <a:lstStyle/>
          <a:p>
            <a:r>
              <a:rPr lang="en-US" sz="2400" dirty="0" smtClean="0">
                <a:latin typeface="Futura Std Book" panose="020B0502020204020303" pitchFamily="34" charset="0"/>
              </a:rPr>
              <a:t>Product and other webpage imagery can be scraped from major online retailers using Python’s </a:t>
            </a:r>
            <a:r>
              <a:rPr lang="en-US" sz="2400" dirty="0" err="1" smtClean="0">
                <a:latin typeface="Futura Std Book" panose="020B0502020204020303" pitchFamily="34" charset="0"/>
              </a:rPr>
              <a:t>BeautifulSoup</a:t>
            </a:r>
            <a:r>
              <a:rPr lang="en-US" sz="2400" dirty="0" smtClean="0">
                <a:latin typeface="Futura Std Book" panose="020B0502020204020303" pitchFamily="34" charset="0"/>
              </a:rPr>
              <a:t> and other packages.  Individual pixels can be extracted from these images and grouped to distill a manageable set of primary and secondary colors.</a:t>
            </a:r>
          </a:p>
          <a:p>
            <a:endParaRPr lang="en-US" sz="2400" dirty="0">
              <a:latin typeface="Futura Std Book" panose="020B0502020204020303" pitchFamily="34" charset="0"/>
            </a:endParaRPr>
          </a:p>
          <a:p>
            <a:r>
              <a:rPr lang="en-US" sz="2400" b="1" dirty="0" smtClean="0">
                <a:latin typeface="Futura Std Book" panose="020B0502020204020303" pitchFamily="34" charset="0"/>
              </a:rPr>
              <a:t>The Hypothesis:</a:t>
            </a:r>
          </a:p>
          <a:p>
            <a:r>
              <a:rPr lang="en-US" sz="2400" dirty="0" smtClean="0">
                <a:latin typeface="Futura Std Book" panose="020B0502020204020303" pitchFamily="34" charset="0"/>
              </a:rPr>
              <a:t>Black/white/greyscale colors are safe, ubiquitous colors and common colors for men and women in all types of products.  Blacks and other dark shades, are safer bets for bottoms.  Meanwhile, bold colors are also common, but they are typically found in off-shade varieties of primary colors, and frequently as a secondary/trim color on many products.</a:t>
            </a:r>
            <a:endParaRPr lang="en-US" sz="2400" dirty="0">
              <a:latin typeface="Futura Std Book" panose="020B0502020204020303" pitchFamily="34" charset="0"/>
            </a:endParaRPr>
          </a:p>
        </p:txBody>
      </p:sp>
    </p:spTree>
    <p:extLst>
      <p:ext uri="{BB962C8B-B14F-4D97-AF65-F5344CB8AC3E}">
        <p14:creationId xmlns:p14="http://schemas.microsoft.com/office/powerpoint/2010/main" val="74615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798</Words>
  <Application>Microsoft Office PowerPoint</Application>
  <PresentationFormat>Widescreen</PresentationFormat>
  <Paragraphs>43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Calibri</vt:lpstr>
      <vt:lpstr>Calibri Light</vt:lpstr>
      <vt:lpstr>Franklin Gothic Heavy</vt:lpstr>
      <vt:lpstr>Futura Std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Ernst &amp; Young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Royce Fung</dc:creator>
  <cp:lastModifiedBy>Royce Fung</cp:lastModifiedBy>
  <cp:revision>34</cp:revision>
  <dcterms:created xsi:type="dcterms:W3CDTF">2016-11-28T20:05:07Z</dcterms:created>
  <dcterms:modified xsi:type="dcterms:W3CDTF">2016-11-29T07:05:44Z</dcterms:modified>
</cp:coreProperties>
</file>